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73" r:id="rId5"/>
    <p:sldId id="274" r:id="rId6"/>
    <p:sldId id="265" r:id="rId7"/>
    <p:sldId id="275" r:id="rId8"/>
    <p:sldId id="276" r:id="rId9"/>
    <p:sldId id="277" r:id="rId10"/>
    <p:sldId id="278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4" d="100"/>
          <a:sy n="74" d="100"/>
        </p:scale>
        <p:origin x="-348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gate.net/publication/315374600_Social_Media_in_Higher_Education_Students_Perspectives_on_Social_Media_Use_in_Classro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OER in the Middle East: The UAE Experiences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673360"/>
          </a:xfrm>
        </p:spPr>
        <p:txBody>
          <a:bodyPr>
            <a:normAutofit/>
          </a:bodyPr>
          <a:lstStyle/>
          <a:p>
            <a:r>
              <a:rPr lang="sr-Latn-RS" dirty="0"/>
              <a:t>Marko Selakovic, MSc</a:t>
            </a:r>
          </a:p>
          <a:p>
            <a:r>
              <a:rPr lang="en-US" dirty="0"/>
              <a:t>International Association of Business Communicators</a:t>
            </a:r>
          </a:p>
          <a:p>
            <a:r>
              <a:rPr lang="sr-Latn-RS" dirty="0"/>
              <a:t>Vice-President, GCC Chapter</a:t>
            </a:r>
          </a:p>
          <a:p>
            <a:r>
              <a:rPr lang="sr-Latn-RS" dirty="0"/>
              <a:t>Ljubljana, Slovenia, September 20th, 2017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563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 THE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needs of the 21</a:t>
            </a:r>
            <a:r>
              <a:rPr lang="en-US" baseline="30000" dirty="0"/>
              <a:t>st</a:t>
            </a:r>
            <a:r>
              <a:rPr lang="en-US" dirty="0"/>
              <a:t> century learner?</a:t>
            </a:r>
          </a:p>
          <a:p>
            <a:r>
              <a:rPr lang="en-US" dirty="0"/>
              <a:t>What are the habits of the 21</a:t>
            </a:r>
            <a:r>
              <a:rPr lang="en-US" baseline="30000" dirty="0"/>
              <a:t>st</a:t>
            </a:r>
            <a:r>
              <a:rPr lang="en-US" dirty="0"/>
              <a:t> century learner?</a:t>
            </a:r>
          </a:p>
          <a:p>
            <a:endParaRPr lang="en-US" dirty="0"/>
          </a:p>
          <a:p>
            <a:r>
              <a:rPr lang="en-US" dirty="0"/>
              <a:t>UNIVERSITY DIDACTICS SHOULD MATCH THESE NEEDS IN ORDER TO ACHIEVE PERMANENT SUCCESS AND ASSURE THE EFFICIENCY OF LIFELONG LEARNING!</a:t>
            </a:r>
          </a:p>
          <a:p>
            <a:endParaRPr lang="en-US" dirty="0"/>
          </a:p>
          <a:p>
            <a:r>
              <a:rPr lang="en-US" dirty="0"/>
              <a:t>E-concepts, smart solutions and online integrative platforms should be the key tool to achieve student-centered lifelong learning!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69730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3376" y="1908145"/>
            <a:ext cx="7766936" cy="1646302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683761"/>
          </a:xfrm>
        </p:spPr>
        <p:txBody>
          <a:bodyPr>
            <a:normAutofit/>
          </a:bodyPr>
          <a:lstStyle/>
          <a:p>
            <a:r>
              <a:rPr lang="en-US" dirty="0"/>
              <a:t>Marko Selakovic, MSc</a:t>
            </a:r>
            <a:endParaRPr lang="sr-Latn-RS" dirty="0"/>
          </a:p>
          <a:p>
            <a:r>
              <a:rPr lang="sr-Latn-RS" dirty="0"/>
              <a:t>Dubai, UAE</a:t>
            </a:r>
            <a:endParaRPr lang="en-US" dirty="0"/>
          </a:p>
          <a:p>
            <a:r>
              <a:rPr lang="en-US" dirty="0"/>
              <a:t>Phone: +971551523633</a:t>
            </a:r>
          </a:p>
          <a:p>
            <a:r>
              <a:rPr lang="en-US" dirty="0"/>
              <a:t>E-mail: mselakovic@jc.ae</a:t>
            </a:r>
          </a:p>
        </p:txBody>
      </p:sp>
    </p:spTree>
    <p:extLst>
      <p:ext uri="{BB962C8B-B14F-4D97-AF65-F5344CB8AC3E}">
        <p14:creationId xmlns:p14="http://schemas.microsoft.com/office/powerpoint/2010/main" val="4845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r-Latn-RS" dirty="0"/>
          </a:p>
          <a:p>
            <a:pPr marL="0" indent="0" algn="ctr">
              <a:buNone/>
            </a:pPr>
            <a:r>
              <a:rPr lang="sr-Latn-RS" sz="3200" b="1" dirty="0"/>
              <a:t>„The race for excellence has no finish line“</a:t>
            </a:r>
          </a:p>
          <a:p>
            <a:pPr marL="0" indent="0" algn="ctr">
              <a:buNone/>
            </a:pPr>
            <a:r>
              <a:rPr lang="sr-Latn-RS" dirty="0"/>
              <a:t>HH Sheikh Mohammed bin Rashid Al Maktoum</a:t>
            </a:r>
          </a:p>
          <a:p>
            <a:pPr marL="0" indent="0" algn="ctr">
              <a:buNone/>
            </a:pPr>
            <a:r>
              <a:rPr lang="sr-Latn-RS" dirty="0"/>
              <a:t>(Prime Minister of the United Arab Emirates and Ruler of Dubai)</a:t>
            </a:r>
            <a:endParaRPr lang="ru-RU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245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STRATEGIC FRAMEWORK – VISION 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UAE Vision 2021</a:t>
            </a:r>
          </a:p>
          <a:p>
            <a:endParaRPr lang="ru-R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797C1D7-29D7-47A8-8045-CF2A59D12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02" y="1506401"/>
            <a:ext cx="8643096" cy="518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57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TOWARDS KNOWLEDGE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COMPETITIVE KNOWLEDGE ECONOMY PROGRESS INDICATORS</a:t>
            </a:r>
          </a:p>
          <a:p>
            <a:r>
              <a:rPr lang="sr-Latn-RS" dirty="0"/>
              <a:t>Global Innovation Index</a:t>
            </a:r>
          </a:p>
          <a:p>
            <a:r>
              <a:rPr lang="sr-Latn-RS" dirty="0"/>
              <a:t>Global Competitiveness Index</a:t>
            </a:r>
          </a:p>
          <a:p>
            <a:r>
              <a:rPr lang="en-US" dirty="0"/>
              <a:t>Global Entrepreneurship and Development Index (GEDI)</a:t>
            </a:r>
            <a:endParaRPr lang="sr-Latn-RS" dirty="0"/>
          </a:p>
          <a:p>
            <a:r>
              <a:rPr lang="en-US" dirty="0"/>
              <a:t>Share of "Knowledge Workers" in the Labor Force</a:t>
            </a:r>
            <a:endParaRPr lang="sr-Latn-RS" dirty="0"/>
          </a:p>
          <a:p>
            <a:r>
              <a:rPr lang="en-US" dirty="0"/>
              <a:t>Research and Development Expenditure as % of GDP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365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FIRST-RATE EDUCATION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UAE Vision 2021 National Agenda emphasizes the development of a first-rate education system, which will require a complete transformation of the current education system and teaching methods</a:t>
            </a:r>
            <a:endParaRPr lang="sr-Latn-RS" dirty="0"/>
          </a:p>
          <a:p>
            <a:r>
              <a:rPr lang="sr-Latn-RS" dirty="0"/>
              <a:t>Numerous reform steps at all educational levels</a:t>
            </a:r>
          </a:p>
          <a:p>
            <a:r>
              <a:rPr lang="sr-Latn-RS" dirty="0"/>
              <a:t>Global campaigns to promote open educational resources and e-learning</a:t>
            </a:r>
          </a:p>
          <a:p>
            <a:r>
              <a:rPr lang="sr-Latn-RS" dirty="0"/>
              <a:t>Hamdan bin Mohammed Smart University - </a:t>
            </a:r>
            <a:r>
              <a:rPr lang="en-US" dirty="0"/>
              <a:t>the first e-learning platform in the UAE</a:t>
            </a:r>
            <a:endParaRPr lang="sr-Latn-RS" dirty="0"/>
          </a:p>
          <a:p>
            <a:r>
              <a:rPr lang="sr-Latn-RS" dirty="0"/>
              <a:t>Open education and e-learning concepts officially recognized by the Ministry of Higher Education (MOHESR)</a:t>
            </a:r>
          </a:p>
          <a:p>
            <a:r>
              <a:rPr lang="sr-Latn-RS" dirty="0"/>
              <a:t>UAE Journal of Educational Technology and eLearning</a:t>
            </a:r>
          </a:p>
        </p:txBody>
      </p:sp>
    </p:spTree>
    <p:extLst>
      <p:ext uri="{BB962C8B-B14F-4D97-AF65-F5344CB8AC3E}">
        <p14:creationId xmlns:p14="http://schemas.microsoft.com/office/powerpoint/2010/main" val="159309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UNIVERSITY APPROACH: THE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The Paradigm shifts from teaching to developing knowledge and research</a:t>
            </a:r>
            <a:endParaRPr lang="en-US" dirty="0"/>
          </a:p>
          <a:p>
            <a:r>
              <a:rPr lang="en-US" dirty="0"/>
              <a:t>Analysis of the student skills to guide in selecting University mayors</a:t>
            </a:r>
            <a:endParaRPr lang="sr-Latn-RS" dirty="0"/>
          </a:p>
          <a:p>
            <a:r>
              <a:rPr lang="sr-Latn-RS" dirty="0"/>
              <a:t>Both University teachers and management follow the paradigm shift</a:t>
            </a:r>
          </a:p>
          <a:p>
            <a:r>
              <a:rPr lang="sr-Latn-RS" dirty="0"/>
              <a:t>Widespread application of open education platforms and ePortfolios</a:t>
            </a:r>
          </a:p>
          <a:p>
            <a:r>
              <a:rPr lang="sr-Latn-RS" dirty="0"/>
              <a:t>CAA (Committee for Academic Acreditation) requirements encourage Universities to utilize OER</a:t>
            </a:r>
          </a:p>
          <a:p>
            <a:r>
              <a:rPr lang="sr-Latn-RS" dirty="0"/>
              <a:t>Students involved in the academic research</a:t>
            </a:r>
            <a:r>
              <a:rPr lang="en-US" dirty="0"/>
              <a:t> (example of the academic research on mobile learning and social media use, performed predominantly by students and presented at 2017 Innovation Arabia conference – link: </a:t>
            </a:r>
            <a:endParaRPr lang="sl-SI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www.researchgate.net/publication/315374600_Social_Media_in_Higher_Education_Students_Perspectives_on_Social_Media_Use_in_Classroom</a:t>
            </a:r>
            <a:r>
              <a:rPr lang="en-US" dirty="0" smtClean="0"/>
              <a:t> 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16649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HAMDAN BIN MOHAMMED SMART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Open education platform in the centre of the process</a:t>
            </a:r>
          </a:p>
          <a:p>
            <a:r>
              <a:rPr lang="en-US" dirty="0"/>
              <a:t>In line with its vision and commitment to support the Dubai Smart City project, the University launched an online learning platform, Cloud Campus, an innovative solution for the 21st century learner</a:t>
            </a:r>
            <a:endParaRPr lang="sr-Latn-RS" dirty="0"/>
          </a:p>
          <a:p>
            <a:r>
              <a:rPr lang="sr-Latn-RS" dirty="0"/>
              <a:t>Strong networking and partnerships on national and international levels</a:t>
            </a:r>
          </a:p>
          <a:p>
            <a:r>
              <a:rPr lang="sr-Latn-RS" dirty="0"/>
              <a:t>University as an innovation hub</a:t>
            </a:r>
          </a:p>
          <a:p>
            <a:r>
              <a:rPr lang="sr-Latn-RS" dirty="0"/>
              <a:t>Cloud Campus &amp; Smart Campus concepts</a:t>
            </a:r>
            <a:endParaRPr lang="en-US" dirty="0"/>
          </a:p>
          <a:p>
            <a:r>
              <a:rPr lang="en-US" dirty="0"/>
              <a:t>E-Store for the students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58226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AMERICAN UNIVERSITY IN THE EMIRATES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In-house built online platform – aKademia</a:t>
            </a:r>
          </a:p>
          <a:p>
            <a:r>
              <a:rPr lang="sr-Latn-RS" dirty="0"/>
              <a:t>Permanent teacher-student interaction online</a:t>
            </a:r>
          </a:p>
          <a:p>
            <a:r>
              <a:rPr lang="sr-Latn-RS" dirty="0"/>
              <a:t>Strong emphasis onto involvement of students into the research work</a:t>
            </a:r>
          </a:p>
          <a:p>
            <a:r>
              <a:rPr lang="sr-Latn-RS" dirty="0"/>
              <a:t>ePortfolios and online resources available</a:t>
            </a:r>
            <a:endParaRPr lang="en-US" dirty="0"/>
          </a:p>
          <a:p>
            <a:r>
              <a:rPr lang="en-US" dirty="0"/>
              <a:t>Access to the myriad of free software for both faculty members and students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20699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Further development of blended learning concepts</a:t>
            </a:r>
          </a:p>
          <a:p>
            <a:r>
              <a:rPr lang="sr-Latn-RS" dirty="0"/>
              <a:t>Development of the faculty members</a:t>
            </a:r>
            <a:r>
              <a:rPr lang="en-US" dirty="0"/>
              <a:t>` skills to utilize smart learning concepts, augmented reality and virtual reality</a:t>
            </a:r>
          </a:p>
          <a:p>
            <a:r>
              <a:rPr lang="en-US" dirty="0"/>
              <a:t>Further encouragement of the academic research</a:t>
            </a:r>
          </a:p>
          <a:p>
            <a:r>
              <a:rPr lang="en-US" dirty="0"/>
              <a:t>More connections with the Universities in Europe</a:t>
            </a:r>
          </a:p>
          <a:p>
            <a:r>
              <a:rPr lang="en-US" dirty="0"/>
              <a:t>Content production for e-learning platforms remains an issue</a:t>
            </a:r>
          </a:p>
          <a:p>
            <a:r>
              <a:rPr lang="en-US" dirty="0"/>
              <a:t>Use OER to create more engaging and interactive learning environment</a:t>
            </a:r>
          </a:p>
          <a:p>
            <a:r>
              <a:rPr lang="en-US" dirty="0"/>
              <a:t>Training for both faculty members and students to use free software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6532447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</TotalTime>
  <Words>545</Words>
  <Application>Microsoft Office PowerPoint</Application>
  <PresentationFormat>Custom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OER in the Middle East: The UAE Experiences</vt:lpstr>
      <vt:lpstr>PowerPoint Presentation</vt:lpstr>
      <vt:lpstr>STRATEGIC FRAMEWORK – VISION 2021</vt:lpstr>
      <vt:lpstr>TOWARDS KNOWLEDGE ECONOMY</vt:lpstr>
      <vt:lpstr>FIRST-RATE EDUCATION SYSTEM</vt:lpstr>
      <vt:lpstr>UNIVERSITY APPROACH: THE PARADIGM</vt:lpstr>
      <vt:lpstr>HAMDAN BIN MOHAMMED SMART UNIVERSITY</vt:lpstr>
      <vt:lpstr>AMERICAN UNIVERSITY IN THE EMIRATES</vt:lpstr>
      <vt:lpstr>RECOMMENDATIONS</vt:lpstr>
      <vt:lpstr>AT THE END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AUE CONTNUING EDUCATION AND TRAINING CENTER</dc:title>
  <dc:creator>Mr. Marko Selakovic - Continuing Education &amp; Training Supervisor</dc:creator>
  <cp:lastModifiedBy>Cizelj</cp:lastModifiedBy>
  <cp:revision>25</cp:revision>
  <dcterms:created xsi:type="dcterms:W3CDTF">2016-06-15T07:04:53Z</dcterms:created>
  <dcterms:modified xsi:type="dcterms:W3CDTF">2017-09-13T15:52:18Z</dcterms:modified>
</cp:coreProperties>
</file>