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BC3B"/>
    <a:srgbClr val="C0BC3B"/>
    <a:srgbClr val="522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843966-724E-4A74-AC69-FCF0090F6DF6}" type="datetimeFigureOut">
              <a:rPr lang="en-US" altLang="sl-SI"/>
              <a:pPr/>
              <a:t>9/15/2017</a:t>
            </a:fld>
            <a:endParaRPr lang="en-US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2C989F-9726-42FF-91E1-D80683595AF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94476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2715FE-F876-49F7-8063-B91837388CCA}" type="datetimeFigureOut">
              <a:rPr lang="en-US" altLang="sl-SI"/>
              <a:pPr/>
              <a:t>9/15/2017</a:t>
            </a:fld>
            <a:endParaRPr lang="en-US" alt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058525-CC69-4B2D-80B4-845B75CD3BF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5766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3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823786DC-3A87-4FE4-A89E-5D44C1D605A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3389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892A6E30-1C78-4553-8C4E-371B8983210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144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9494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287D1062-9F44-4E07-91EB-3D224389A36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5723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514D212D-CBC2-441E-B589-6BE3210799A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411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3DD3A94B-C00A-4DA9-ADAE-C9DE3582A75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976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778250"/>
            <a:ext cx="822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smtClean="0"/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14300"/>
            <a:ext cx="1057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413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92075"/>
          </a:xfrm>
          <a:prstGeom prst="rect">
            <a:avLst/>
          </a:prstGeom>
          <a:solidFill>
            <a:srgbClr val="C1B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6430963"/>
            <a:ext cx="11604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Untitled-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6430963"/>
            <a:ext cx="3311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an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101600"/>
            <a:ext cx="3311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sl-SI" dirty="0"/>
              <a:t>Using MOOCs for development of transversal skills </a:t>
            </a:r>
            <a:endParaRPr lang="sl-SI" altLang="sl-SI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dr</a:t>
            </a:r>
            <a:r>
              <a:rPr lang="en-US" dirty="0">
                <a:ea typeface="+mn-ea"/>
                <a:cs typeface="+mn-cs"/>
              </a:rPr>
              <a:t>. Marko </a:t>
            </a:r>
            <a:r>
              <a:rPr lang="en-US" dirty="0" smtClean="0">
                <a:ea typeface="+mn-ea"/>
                <a:cs typeface="+mn-cs"/>
              </a:rPr>
              <a:t>Divjak</a:t>
            </a:r>
            <a:endParaRPr lang="sl-SI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sl-SI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000" dirty="0" smtClean="0">
                <a:ea typeface="+mn-ea"/>
                <a:cs typeface="+mn-cs"/>
              </a:rPr>
              <a:t>Ljubljana, 20. 9. 2017</a:t>
            </a:r>
            <a:endParaRPr lang="en-US" sz="2000" dirty="0" smtClean="0"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4" y="904156"/>
            <a:ext cx="3496060" cy="10708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8" name="Ograda vsebine 3"/>
          <p:cNvSpPr txBox="1">
            <a:spLocks/>
          </p:cNvSpPr>
          <p:nvPr/>
        </p:nvSpPr>
        <p:spPr>
          <a:xfrm>
            <a:off x="457200" y="1341438"/>
            <a:ext cx="8229600" cy="50482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High satisfaction with the MOOC and MSCs + reported benefits of MSCs in developing teamwork competences</a:t>
            </a:r>
            <a:endParaRPr lang="en-GB" altLang="sl-SI" sz="2400" dirty="0" smtClean="0"/>
          </a:p>
        </p:txBody>
      </p:sp>
      <p:sp>
        <p:nvSpPr>
          <p:cNvPr id="9" name="Ograda vsebine 3"/>
          <p:cNvSpPr txBox="1">
            <a:spLocks/>
          </p:cNvSpPr>
          <p:nvPr/>
        </p:nvSpPr>
        <p:spPr bwMode="auto">
          <a:xfrm>
            <a:off x="468313" y="2347913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MSCs + other adjustments (e.g. native language) =&gt; higher completion rate!</a:t>
            </a:r>
          </a:p>
        </p:txBody>
      </p:sp>
      <p:sp>
        <p:nvSpPr>
          <p:cNvPr id="10" name="Ograda vsebine 3"/>
          <p:cNvSpPr txBox="1">
            <a:spLocks/>
          </p:cNvSpPr>
          <p:nvPr/>
        </p:nvSpPr>
        <p:spPr bwMode="auto">
          <a:xfrm>
            <a:off x="468313" y="3357563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Small markets: more opportunities to add interactive components into MOOC framework</a:t>
            </a:r>
          </a:p>
        </p:txBody>
      </p:sp>
      <p:sp>
        <p:nvSpPr>
          <p:cNvPr id="11" name="Ograda vsebine 3"/>
          <p:cNvSpPr txBox="1">
            <a:spLocks/>
          </p:cNvSpPr>
          <p:nvPr/>
        </p:nvSpPr>
        <p:spPr bwMode="auto">
          <a:xfrm>
            <a:off x="468313" y="4364038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Further research for more precise estimates of contributions of different components (other measures of competence development?)</a:t>
            </a:r>
          </a:p>
        </p:txBody>
      </p:sp>
    </p:spTree>
    <p:extLst>
      <p:ext uri="{BB962C8B-B14F-4D97-AF65-F5344CB8AC3E}">
        <p14:creationId xmlns:p14="http://schemas.microsoft.com/office/powerpoint/2010/main" val="29705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 or comments? 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marko.divjak@doba.si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4" y="904156"/>
            <a:ext cx="3496060" cy="10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2151012"/>
            <a:ext cx="2161261" cy="43053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393535"/>
            <a:ext cx="1188720" cy="5615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2" y="1235381"/>
            <a:ext cx="2022919" cy="1346161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5596128" y="1715351"/>
            <a:ext cx="804672" cy="3862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574536" y="1308533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Low completion rates</a:t>
            </a:r>
            <a:endParaRPr lang="en-GB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30352" y="2789861"/>
            <a:ext cx="5239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Online learning approach</a:t>
            </a:r>
            <a:r>
              <a:rPr lang="en-GB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clear structure</a:t>
            </a:r>
            <a:r>
              <a:rPr lang="sl-SI" dirty="0" smtClean="0"/>
              <a:t>,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defined objectives and learning outcomes</a:t>
            </a:r>
            <a:r>
              <a:rPr lang="sl-SI" dirty="0" smtClean="0"/>
              <a:t>,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interaction / collaboration (co-creation)</a:t>
            </a:r>
            <a:r>
              <a:rPr lang="sl-SI" dirty="0" smtClean="0"/>
              <a:t>,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virtual sessions (webinars)</a:t>
            </a:r>
            <a:r>
              <a:rPr lang="sl-SI" dirty="0" smtClean="0"/>
              <a:t>,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extensive feedback</a:t>
            </a:r>
            <a:r>
              <a:rPr lang="sl-SI" dirty="0" smtClean="0"/>
              <a:t>,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333744" y="3262301"/>
            <a:ext cx="2499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F81BD"/>
                </a:solidFill>
              </a:rPr>
              <a:t>Take some and try to integrate them into the MOOC framework?</a:t>
            </a:r>
            <a:endParaRPr lang="en-GB" sz="2800" b="1" dirty="0">
              <a:solidFill>
                <a:srgbClr val="4F81BD"/>
              </a:solidFill>
            </a:endParaRPr>
          </a:p>
        </p:txBody>
      </p:sp>
      <p:sp>
        <p:nvSpPr>
          <p:cNvPr id="11" name="Desni zaviti oklepaj 10"/>
          <p:cNvSpPr/>
          <p:nvPr/>
        </p:nvSpPr>
        <p:spPr>
          <a:xfrm>
            <a:off x="5349240" y="3191256"/>
            <a:ext cx="740664" cy="24414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727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sl-SI" dirty="0" smtClean="0"/>
              <a:t>DESTINY</a:t>
            </a:r>
            <a:endParaRPr lang="en-GB" dirty="0"/>
          </a:p>
        </p:txBody>
      </p:sp>
      <p:sp>
        <p:nvSpPr>
          <p:cNvPr id="12" name="Ograda vsebine 3"/>
          <p:cNvSpPr txBox="1">
            <a:spLocks/>
          </p:cNvSpPr>
          <p:nvPr/>
        </p:nvSpPr>
        <p:spPr>
          <a:xfrm>
            <a:off x="448040" y="1171575"/>
            <a:ext cx="4978400" cy="10366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sl-SI" sz="2400" dirty="0">
                <a:latin typeface="Calibri" panose="020F0502020204030204" pitchFamily="34" charset="0"/>
                <a:cs typeface="+mn-cs"/>
              </a:rPr>
              <a:t>Delivering Employability Skills through Innovative Education using MOOCs for Youth → to enhance competitiveness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48957"/>
            <a:ext cx="2879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2754313"/>
            <a:ext cx="2238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grada vsebine 3"/>
          <p:cNvSpPr txBox="1">
            <a:spLocks/>
          </p:cNvSpPr>
          <p:nvPr/>
        </p:nvSpPr>
        <p:spPr bwMode="auto">
          <a:xfrm>
            <a:off x="484616" y="2680145"/>
            <a:ext cx="4978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altLang="sl-SI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Managers: </a:t>
            </a:r>
            <a:r>
              <a:rPr lang="en-GB" altLang="sl-SI" sz="24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TRANSVERSAL SKILLS</a:t>
            </a:r>
            <a:r>
              <a:rPr lang="en-GB" altLang="sl-SI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insufficiently developed</a:t>
            </a:r>
          </a:p>
          <a:p>
            <a:pPr lvl="1">
              <a:defRPr/>
            </a:pPr>
            <a:r>
              <a:rPr lang="en-GB" altLang="sl-SI" i="1" dirty="0">
                <a:solidFill>
                  <a:schemeClr val="tx1"/>
                </a:solidFill>
                <a:latin typeface="Calibri" panose="020F0502020204030204" pitchFamily="34" charset="0"/>
              </a:rPr>
              <a:t>General/soft skills that can be used in a wide variety of situations and work settings. </a:t>
            </a:r>
          </a:p>
        </p:txBody>
      </p:sp>
      <p:sp>
        <p:nvSpPr>
          <p:cNvPr id="16" name="Ograda vsebine 3"/>
          <p:cNvSpPr txBox="1">
            <a:spLocks/>
          </p:cNvSpPr>
          <p:nvPr/>
        </p:nvSpPr>
        <p:spPr bwMode="auto">
          <a:xfrm>
            <a:off x="484616" y="4686681"/>
            <a:ext cx="4978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altLang="sl-SI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Highest mismatch between importance and satisfaction + interest of DOBA Business School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584378" y="5070666"/>
            <a:ext cx="210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4F81BD"/>
                </a:solidFill>
              </a:rPr>
              <a:t>TEAMWORK</a:t>
            </a:r>
          </a:p>
        </p:txBody>
      </p:sp>
      <p:sp>
        <p:nvSpPr>
          <p:cNvPr id="19" name="Desna puščica 18"/>
          <p:cNvSpPr/>
          <p:nvPr/>
        </p:nvSpPr>
        <p:spPr>
          <a:xfrm>
            <a:off x="5577840" y="5153495"/>
            <a:ext cx="804672" cy="3862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Innovative approach</a:t>
            </a:r>
            <a:endParaRPr lang="en-GB" dirty="0"/>
          </a:p>
        </p:txBody>
      </p:sp>
      <p:sp>
        <p:nvSpPr>
          <p:cNvPr id="12" name="Ograda vsebine 3"/>
          <p:cNvSpPr txBox="1">
            <a:spLocks/>
          </p:cNvSpPr>
          <p:nvPr/>
        </p:nvSpPr>
        <p:spPr>
          <a:xfrm>
            <a:off x="448040" y="1290447"/>
            <a:ext cx="4978400" cy="10366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sl-SI" sz="2800" dirty="0">
                <a:latin typeface="Calibri" panose="020F0502020204030204" pitchFamily="34" charset="0"/>
                <a:cs typeface="+mn-cs"/>
              </a:rPr>
              <a:t>Interaction + experiential learning</a:t>
            </a:r>
          </a:p>
        </p:txBody>
      </p:sp>
      <p:sp>
        <p:nvSpPr>
          <p:cNvPr id="15" name="Ograda vsebine 3"/>
          <p:cNvSpPr txBox="1">
            <a:spLocks/>
          </p:cNvSpPr>
          <p:nvPr/>
        </p:nvSpPr>
        <p:spPr bwMode="auto">
          <a:xfrm>
            <a:off x="484616" y="2625281"/>
            <a:ext cx="4978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sl-SI" sz="28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MOOC Study Clubs</a:t>
            </a:r>
            <a:r>
              <a:rPr lang="en-US" altLang="sl-SI" sz="28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(MSCs):</a:t>
            </a:r>
          </a:p>
          <a:p>
            <a:pPr lvl="1">
              <a:defRPr/>
            </a:pPr>
            <a:r>
              <a:rPr lang="en-US" altLang="sl-SI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Interactive </a:t>
            </a:r>
            <a:r>
              <a:rPr lang="en-US" altLang="sl-SI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virtual sessions for practicing teamwork </a:t>
            </a:r>
            <a:r>
              <a:rPr lang="en-US" altLang="sl-SI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skills</a:t>
            </a:r>
            <a:endParaRPr lang="sl-SI" altLang="sl-SI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sl-SI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US" altLang="sl-SI" sz="2800" i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Ograda vsebine 3"/>
          <p:cNvSpPr txBox="1">
            <a:spLocks/>
          </p:cNvSpPr>
          <p:nvPr/>
        </p:nvSpPr>
        <p:spPr bwMode="auto">
          <a:xfrm>
            <a:off x="484616" y="4714113"/>
            <a:ext cx="8065024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sl-SI" sz="2800" b="1" dirty="0">
                <a:solidFill>
                  <a:srgbClr val="4F81B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H: MSCs enhance development of transversal (teamwork) skills &amp; contribute to higher completion </a:t>
            </a:r>
            <a:r>
              <a:rPr lang="en-US" altLang="sl-SI" sz="2800" b="1" dirty="0">
                <a:solidFill>
                  <a:srgbClr val="4F81BD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rate </a:t>
            </a:r>
            <a:endParaRPr lang="en-US" altLang="sl-SI" sz="2800" b="1" dirty="0">
              <a:solidFill>
                <a:srgbClr val="4F81B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51154"/>
            <a:ext cx="34575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MOOC design and development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7441" y="1344486"/>
            <a:ext cx="2232025" cy="83099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</a:rPr>
              <a:t>Pilot implementation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412679" y="1339723"/>
            <a:ext cx="2232025" cy="83099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</a:rPr>
              <a:t>Follow up implementation</a:t>
            </a:r>
          </a:p>
        </p:txBody>
      </p:sp>
      <p:sp>
        <p:nvSpPr>
          <p:cNvPr id="11" name="Desna puščica 10"/>
          <p:cNvSpPr/>
          <p:nvPr/>
        </p:nvSpPr>
        <p:spPr>
          <a:xfrm>
            <a:off x="3223736" y="1569535"/>
            <a:ext cx="804672" cy="3862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grada vsebine 3"/>
          <p:cNvSpPr txBox="1">
            <a:spLocks/>
          </p:cNvSpPr>
          <p:nvPr/>
        </p:nvSpPr>
        <p:spPr>
          <a:xfrm>
            <a:off x="1377950" y="2565400"/>
            <a:ext cx="6973888" cy="309562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Slovene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Broader target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Intensified promotion and communication to attract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Reduced complexity and number of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Intensity levels of participation + 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Upgrade and integration of MSCs</a:t>
            </a:r>
            <a:endParaRPr lang="en-GB" altLang="sl-SI" sz="2400" dirty="0" smtClean="0"/>
          </a:p>
        </p:txBody>
      </p:sp>
      <p:sp>
        <p:nvSpPr>
          <p:cNvPr id="14" name="PoljeZBesedilom 13"/>
          <p:cNvSpPr txBox="1"/>
          <p:nvPr/>
        </p:nvSpPr>
        <p:spPr>
          <a:xfrm rot="16200000">
            <a:off x="-306323" y="3542114"/>
            <a:ext cx="24041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800" b="1" dirty="0">
                <a:solidFill>
                  <a:srgbClr val="4F81BD"/>
                </a:solidFill>
              </a:rPr>
              <a:t>KEY ADJUSTMENTS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1737360" y="5111496"/>
            <a:ext cx="4288536" cy="549529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7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MOOC Study Clubs</a:t>
            </a:r>
          </a:p>
        </p:txBody>
      </p:sp>
      <p:sp>
        <p:nvSpPr>
          <p:cNvPr id="10" name="Ograda vsebine 3"/>
          <p:cNvSpPr txBox="1">
            <a:spLocks/>
          </p:cNvSpPr>
          <p:nvPr/>
        </p:nvSpPr>
        <p:spPr>
          <a:xfrm>
            <a:off x="457200" y="1285951"/>
            <a:ext cx="4330700" cy="50482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400" dirty="0" smtClean="0"/>
              <a:t>Technical support</a:t>
            </a:r>
            <a:endParaRPr lang="en-GB" altLang="sl-SI" sz="2400" dirty="0" smtClean="0"/>
          </a:p>
        </p:txBody>
      </p:sp>
      <p:sp>
        <p:nvSpPr>
          <p:cNvPr id="12" name="Ograda vsebine 3"/>
          <p:cNvSpPr txBox="1">
            <a:spLocks/>
          </p:cNvSpPr>
          <p:nvPr/>
        </p:nvSpPr>
        <p:spPr bwMode="auto">
          <a:xfrm>
            <a:off x="457200" y="1824050"/>
            <a:ext cx="4114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Summary of key topics</a:t>
            </a:r>
          </a:p>
        </p:txBody>
      </p:sp>
      <p:sp>
        <p:nvSpPr>
          <p:cNvPr id="15" name="Ograda vsebine 3"/>
          <p:cNvSpPr txBox="1">
            <a:spLocks/>
          </p:cNvSpPr>
          <p:nvPr/>
        </p:nvSpPr>
        <p:spPr bwMode="auto">
          <a:xfrm>
            <a:off x="457200" y="2427617"/>
            <a:ext cx="4835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Introducing team assignment + division in virtual teams</a:t>
            </a:r>
          </a:p>
        </p:txBody>
      </p:sp>
      <p:sp>
        <p:nvSpPr>
          <p:cNvPr id="16" name="Ograda vsebine 3"/>
          <p:cNvSpPr txBox="1">
            <a:spLocks/>
          </p:cNvSpPr>
          <p:nvPr/>
        </p:nvSpPr>
        <p:spPr bwMode="auto">
          <a:xfrm>
            <a:off x="457200" y="3355225"/>
            <a:ext cx="4978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Working </a:t>
            </a:r>
            <a:r>
              <a:rPr lang="en-GB" altLang="sl-SI" sz="2400" dirty="0" smtClean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on</a:t>
            </a:r>
            <a:r>
              <a:rPr lang="sl-SI" altLang="sl-SI" sz="2400" dirty="0" smtClean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 a</a:t>
            </a:r>
            <a:r>
              <a:rPr lang="en-GB" altLang="sl-SI" sz="2400" dirty="0" smtClean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team assignment</a:t>
            </a:r>
          </a:p>
          <a:p>
            <a:pPr marL="742950" lvl="2" indent="-342900" eaLnBrk="1" hangingPunct="1">
              <a:buFontTx/>
              <a:buChar char="-"/>
              <a:defRPr/>
            </a:pPr>
            <a:r>
              <a:rPr lang="en-GB" altLang="sl-SI" dirty="0" smtClean="0">
                <a:solidFill>
                  <a:schemeClr val="tx1"/>
                </a:solidFill>
                <a:cs typeface="ＭＳ Ｐゴシック" charset="0"/>
              </a:rPr>
              <a:t>Ice breaker</a:t>
            </a:r>
            <a:endParaRPr lang="sl-SI" altLang="sl-SI" dirty="0">
              <a:solidFill>
                <a:schemeClr val="tx1"/>
              </a:solidFill>
              <a:cs typeface="ＭＳ Ｐゴシック" charset="0"/>
            </a:endParaRPr>
          </a:p>
          <a:p>
            <a:pPr marL="742950" lvl="2" indent="-342900" eaLnBrk="1" hangingPunct="1">
              <a:buFontTx/>
              <a:buChar char="-"/>
              <a:defRPr/>
            </a:pPr>
            <a:r>
              <a:rPr lang="en-GB" altLang="sl-SI" dirty="0" smtClean="0">
                <a:solidFill>
                  <a:schemeClr val="tx1"/>
                </a:solidFill>
                <a:cs typeface="ＭＳ Ｐゴシック" charset="0"/>
              </a:rPr>
              <a:t>Team challenge</a:t>
            </a:r>
            <a:endParaRPr lang="sl-SI" altLang="sl-SI" dirty="0" smtClean="0">
              <a:solidFill>
                <a:schemeClr val="tx1"/>
              </a:solidFill>
              <a:cs typeface="ＭＳ Ｐゴシック" charset="0"/>
            </a:endParaRPr>
          </a:p>
          <a:p>
            <a:pPr marL="742950" lvl="2" indent="-342900" eaLnBrk="1" hangingPunct="1">
              <a:buFontTx/>
              <a:buChar char="-"/>
              <a:defRPr/>
            </a:pPr>
            <a:r>
              <a:rPr lang="en-GB" altLang="sl-SI" dirty="0" smtClean="0">
                <a:solidFill>
                  <a:schemeClr val="tx1"/>
                </a:solidFill>
                <a:cs typeface="ＭＳ Ｐゴシック" charset="0"/>
              </a:rPr>
              <a:t>Reflection</a:t>
            </a:r>
            <a:r>
              <a:rPr lang="en-GB" altLang="sl-SI" dirty="0">
                <a:solidFill>
                  <a:schemeClr val="tx1"/>
                </a:solidFill>
                <a:cs typeface="ＭＳ Ｐゴシック" charset="0"/>
              </a:rPr>
              <a:t>, discussion </a:t>
            </a:r>
          </a:p>
        </p:txBody>
      </p:sp>
      <p:sp>
        <p:nvSpPr>
          <p:cNvPr id="17" name="Ograda vsebine 3"/>
          <p:cNvSpPr txBox="1">
            <a:spLocks/>
          </p:cNvSpPr>
          <p:nvPr/>
        </p:nvSpPr>
        <p:spPr bwMode="auto">
          <a:xfrm>
            <a:off x="457200" y="5010988"/>
            <a:ext cx="4114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4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Concluding discussion + feedback</a:t>
            </a:r>
          </a:p>
        </p:txBody>
      </p:sp>
      <p:pic>
        <p:nvPicPr>
          <p:cNvPr id="19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04" y="2532608"/>
            <a:ext cx="12731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38" y="4760621"/>
            <a:ext cx="1800305" cy="107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aven povezovalnik 20"/>
          <p:cNvCxnSpPr/>
          <p:nvPr/>
        </p:nvCxnSpPr>
        <p:spPr>
          <a:xfrm>
            <a:off x="5435600" y="2422029"/>
            <a:ext cx="3251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5435600" y="4365625"/>
            <a:ext cx="3251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5081492" y="972401"/>
            <a:ext cx="21024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rgbClr val="4F81BD"/>
                </a:solidFill>
              </a:rPr>
              <a:t>TEAM</a:t>
            </a:r>
            <a:r>
              <a:rPr lang="sl-SI" b="1" dirty="0" smtClean="0">
                <a:solidFill>
                  <a:srgbClr val="4F81BD"/>
                </a:solidFill>
              </a:rPr>
              <a:t> PROCESSES (DYNAMICS)</a:t>
            </a:r>
            <a:endParaRPr lang="en-GB" b="1" dirty="0">
              <a:solidFill>
                <a:srgbClr val="4F81BD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5335049" y="2919243"/>
            <a:ext cx="1587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rgbClr val="4F81BD"/>
                </a:solidFill>
              </a:rPr>
              <a:t>TEAM</a:t>
            </a:r>
            <a:r>
              <a:rPr lang="sl-SI" b="1" dirty="0" smtClean="0">
                <a:solidFill>
                  <a:srgbClr val="4F81BD"/>
                </a:solidFill>
              </a:rPr>
              <a:t> ROLES</a:t>
            </a:r>
            <a:endParaRPr lang="en-GB" b="1" dirty="0">
              <a:solidFill>
                <a:srgbClr val="4F81BD"/>
              </a:solidFill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5332001" y="4854723"/>
            <a:ext cx="1587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b="1" dirty="0" smtClean="0">
                <a:solidFill>
                  <a:srgbClr val="4F81BD"/>
                </a:solidFill>
              </a:rPr>
              <a:t>SOLVING CONFLICTS</a:t>
            </a:r>
            <a:endParaRPr lang="en-GB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5" grpId="0"/>
      <p:bldP spid="16" grpId="0"/>
      <p:bldP spid="17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Evaluation method</a:t>
            </a:r>
            <a:endParaRPr lang="en-GB" dirty="0"/>
          </a:p>
        </p:txBody>
      </p:sp>
      <p:sp>
        <p:nvSpPr>
          <p:cNvPr id="18" name="Ograda vsebine 3"/>
          <p:cNvSpPr txBox="1">
            <a:spLocks/>
          </p:cNvSpPr>
          <p:nvPr/>
        </p:nvSpPr>
        <p:spPr>
          <a:xfrm>
            <a:off x="457200" y="1341438"/>
            <a:ext cx="5194300" cy="50482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sl-SI" sz="2800" dirty="0" smtClean="0"/>
              <a:t>Completion rate</a:t>
            </a:r>
          </a:p>
          <a:p>
            <a:pPr lvl="1"/>
            <a:r>
              <a:rPr lang="en-GB" altLang="sl-SI" dirty="0" smtClean="0"/>
              <a:t>Pilot: 3/61 → 4</a:t>
            </a:r>
            <a:r>
              <a:rPr lang="sl-SI" altLang="sl-SI" dirty="0" smtClean="0"/>
              <a:t>.</a:t>
            </a:r>
            <a:r>
              <a:rPr lang="en-GB" altLang="sl-SI" dirty="0" smtClean="0"/>
              <a:t>9 %</a:t>
            </a:r>
          </a:p>
          <a:p>
            <a:pPr lvl="1"/>
            <a:r>
              <a:rPr lang="en-GB" altLang="sl-SI" dirty="0" smtClean="0"/>
              <a:t>Follow up: 37/145 → 25</a:t>
            </a:r>
            <a:r>
              <a:rPr lang="sl-SI" altLang="sl-SI" dirty="0" smtClean="0"/>
              <a:t>.</a:t>
            </a:r>
            <a:r>
              <a:rPr lang="en-GB" altLang="sl-SI" dirty="0" smtClean="0"/>
              <a:t>5 % </a:t>
            </a:r>
            <a:endParaRPr lang="en-GB" altLang="sl-SI" dirty="0" smtClean="0"/>
          </a:p>
        </p:txBody>
      </p:sp>
      <p:sp>
        <p:nvSpPr>
          <p:cNvPr id="26" name="Ograda vsebine 3"/>
          <p:cNvSpPr txBox="1">
            <a:spLocks/>
          </p:cNvSpPr>
          <p:nvPr/>
        </p:nvSpPr>
        <p:spPr bwMode="auto">
          <a:xfrm>
            <a:off x="457200" y="3396234"/>
            <a:ext cx="47625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Tahoma" panose="020B0604030504040204" pitchFamily="34" charset="0"/>
              <a:buChar char="•"/>
              <a:defRPr sz="2000">
                <a:solidFill>
                  <a:srgbClr val="0046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69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9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96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altLang="sl-SI" sz="2800" dirty="0">
                <a:solidFill>
                  <a:schemeClr val="tx1"/>
                </a:solidFill>
                <a:ea typeface="MS PGothic" panose="020B0600070205080204" pitchFamily="34" charset="-128"/>
                <a:cs typeface="ＭＳ Ｐゴシック" charset="0"/>
              </a:rPr>
              <a:t>End of course survey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GB" altLang="sl-SI" sz="2800" dirty="0">
                <a:solidFill>
                  <a:schemeClr val="tx1"/>
                </a:solidFill>
              </a:rPr>
              <a:t>46/145 → 31</a:t>
            </a:r>
            <a:r>
              <a:rPr lang="sl-SI" altLang="sl-SI" sz="2800" dirty="0">
                <a:solidFill>
                  <a:schemeClr val="tx1"/>
                </a:solidFill>
              </a:rPr>
              <a:t>.</a:t>
            </a:r>
            <a:r>
              <a:rPr lang="en-GB" altLang="sl-SI" sz="2800" dirty="0">
                <a:solidFill>
                  <a:schemeClr val="tx1"/>
                </a:solidFill>
              </a:rPr>
              <a:t>7 %</a:t>
            </a:r>
          </a:p>
        </p:txBody>
      </p:sp>
    </p:spTree>
    <p:extLst>
      <p:ext uri="{BB962C8B-B14F-4D97-AF65-F5344CB8AC3E}">
        <p14:creationId xmlns:p14="http://schemas.microsoft.com/office/powerpoint/2010/main" val="32676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Evaluation of the MOOC</a:t>
            </a:r>
          </a:p>
        </p:txBody>
      </p:sp>
      <p:pic>
        <p:nvPicPr>
          <p:cNvPr id="5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" y="3026667"/>
            <a:ext cx="5760339" cy="30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3"/>
          <p:cNvSpPr txBox="1">
            <a:spLocks/>
          </p:cNvSpPr>
          <p:nvPr/>
        </p:nvSpPr>
        <p:spPr>
          <a:xfrm>
            <a:off x="1249363" y="1341438"/>
            <a:ext cx="7859712" cy="143986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/>
              <a:t>Overall implementation: M = </a:t>
            </a:r>
            <a:r>
              <a:rPr lang="en-GB" altLang="sl-SI" sz="2000" dirty="0" smtClean="0"/>
              <a:t>6.23</a:t>
            </a:r>
            <a:endParaRPr lang="en-GB" altLang="sl-SI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/>
              <a:t>The practicality of the course contents: M = </a:t>
            </a:r>
            <a:r>
              <a:rPr lang="en-GB" altLang="sl-SI" sz="2000" dirty="0" smtClean="0"/>
              <a:t>6.2</a:t>
            </a:r>
            <a:r>
              <a:rPr lang="sl-SI" altLang="sl-SI" sz="2000" dirty="0" smtClean="0"/>
              <a:t>3</a:t>
            </a:r>
            <a:endParaRPr lang="en-GB" altLang="sl-SI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/>
              <a:t>The complexity of the MOOC: M = </a:t>
            </a:r>
            <a:r>
              <a:rPr lang="en-GB" altLang="sl-SI" sz="2000" dirty="0" smtClean="0"/>
              <a:t>6.10</a:t>
            </a:r>
            <a:endParaRPr lang="en-GB" altLang="sl-SI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/>
              <a:t>The complexity of provided activities: M = </a:t>
            </a:r>
            <a:r>
              <a:rPr lang="en-GB" altLang="sl-SI" sz="2000" dirty="0" smtClean="0"/>
              <a:t>6.14</a:t>
            </a:r>
            <a:endParaRPr lang="en-GB" altLang="sl-SI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/>
              <a:t>97,7 % of respondents would recommend the course   </a:t>
            </a:r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-252667" y="1748456"/>
            <a:ext cx="2127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rgbClr val="4F81BD"/>
                </a:solidFill>
              </a:rPr>
              <a:t>GENERAL INDICATORS</a:t>
            </a:r>
          </a:p>
        </p:txBody>
      </p:sp>
      <p:sp>
        <p:nvSpPr>
          <p:cNvPr id="8" name="PoljeZBesedilom 7"/>
          <p:cNvSpPr txBox="1"/>
          <p:nvPr/>
        </p:nvSpPr>
        <p:spPr>
          <a:xfrm rot="16200000">
            <a:off x="-427037" y="3961366"/>
            <a:ext cx="25209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rgbClr val="4F81BD"/>
                </a:solidFill>
              </a:rPr>
              <a:t>KNOWLEDGE &amp; COMPETENCES</a:t>
            </a:r>
          </a:p>
        </p:txBody>
      </p:sp>
    </p:spTree>
    <p:extLst>
      <p:ext uri="{BB962C8B-B14F-4D97-AF65-F5344CB8AC3E}">
        <p14:creationId xmlns:p14="http://schemas.microsoft.com/office/powerpoint/2010/main" val="23924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1571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Evaluation of MSCs</a:t>
            </a:r>
          </a:p>
        </p:txBody>
      </p:sp>
      <p:sp>
        <p:nvSpPr>
          <p:cNvPr id="6" name="Ograda vsebine 3"/>
          <p:cNvSpPr txBox="1">
            <a:spLocks/>
          </p:cNvSpPr>
          <p:nvPr/>
        </p:nvSpPr>
        <p:spPr>
          <a:xfrm>
            <a:off x="1249363" y="1341438"/>
            <a:ext cx="7859712" cy="143986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 smtClean="0"/>
              <a:t>The benefits of MSCs: M = 6.45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/>
              <a:t>The objective almost fully achieved: M = 6.17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 smtClean="0"/>
              <a:t>Considered as the most useful tool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sl-SI" sz="2000" dirty="0" smtClean="0"/>
              <a:t>All aspects of MSCs (e.g. guidance of teachers, team assignments, reflection and discussion) were assessed as highly important for development of teamwork competences  </a:t>
            </a:r>
          </a:p>
          <a:p>
            <a:pPr>
              <a:spcBef>
                <a:spcPts val="0"/>
              </a:spcBef>
            </a:pPr>
            <a:endParaRPr lang="en-GB" altLang="sl-SI" sz="2000" dirty="0"/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-252667" y="1849040"/>
            <a:ext cx="2127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rgbClr val="4F81BD"/>
                </a:solidFill>
              </a:rPr>
              <a:t>GENERAL INDICATORS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66344" y="363908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sl-SI" b="1" dirty="0">
                <a:solidFill>
                  <a:srgbClr val="4F81BD"/>
                </a:solidFill>
              </a:rPr>
              <a:t>What contributed most to development of teamwork </a:t>
            </a:r>
            <a:r>
              <a:rPr lang="en-GB" altLang="sl-SI" b="1" dirty="0" smtClean="0">
                <a:solidFill>
                  <a:srgbClr val="4F81BD"/>
                </a:solidFill>
              </a:rPr>
              <a:t>competences?</a:t>
            </a:r>
            <a:endParaRPr lang="sl-SI" altLang="sl-SI" b="1" dirty="0" smtClean="0">
              <a:solidFill>
                <a:srgbClr val="4F81BD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GB" altLang="sl-SI" dirty="0" smtClean="0"/>
              <a:t>Combination </a:t>
            </a:r>
            <a:r>
              <a:rPr lang="en-GB" altLang="sl-SI" dirty="0"/>
              <a:t>of MOOC and MSCs (73</a:t>
            </a:r>
            <a:r>
              <a:rPr lang="sl-SI" altLang="sl-SI" dirty="0"/>
              <a:t>.</a:t>
            </a:r>
            <a:r>
              <a:rPr lang="en-GB" altLang="sl-SI" dirty="0"/>
              <a:t>9 </a:t>
            </a:r>
            <a:r>
              <a:rPr lang="en-GB" altLang="sl-SI" dirty="0" smtClean="0"/>
              <a:t>%)</a:t>
            </a: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4686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OER_congress_template_slides">
  <a:themeElements>
    <a:clrScheme name="Custom 3">
      <a:dk1>
        <a:srgbClr val="0C0709"/>
      </a:dk1>
      <a:lt1>
        <a:srgbClr val="FDFFF3"/>
      </a:lt1>
      <a:dk2>
        <a:srgbClr val="581D3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1E3B"/>
      </a:hlink>
      <a:folHlink>
        <a:srgbClr val="622B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OER_template_ppt</Template>
  <TotalTime>183</TotalTime>
  <Words>459</Words>
  <Application>Microsoft Office PowerPoint</Application>
  <PresentationFormat>Diaprojekcija na zaslonu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Tahoma</vt:lpstr>
      <vt:lpstr>OER_congress_template_slides</vt:lpstr>
      <vt:lpstr>Using MOOCs for development of transversal skills </vt:lpstr>
      <vt:lpstr>Background</vt:lpstr>
      <vt:lpstr>DESTINY</vt:lpstr>
      <vt:lpstr>Innovative approach</vt:lpstr>
      <vt:lpstr>MOOC design and development</vt:lpstr>
      <vt:lpstr>MOOC Study Clubs</vt:lpstr>
      <vt:lpstr>Evaluation method</vt:lpstr>
      <vt:lpstr>Evaluation of the MOOC</vt:lpstr>
      <vt:lpstr>Evaluation of MSCs</vt:lpstr>
      <vt:lpstr>Conclusions</vt:lpstr>
      <vt:lpstr>Any questions or comments?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Gašper Hrastelj</dc:creator>
  <cp:lastModifiedBy>Marko Divjak, DOBA</cp:lastModifiedBy>
  <cp:revision>20</cp:revision>
  <dcterms:created xsi:type="dcterms:W3CDTF">2017-09-07T09:05:10Z</dcterms:created>
  <dcterms:modified xsi:type="dcterms:W3CDTF">2017-09-15T12:14:52Z</dcterms:modified>
</cp:coreProperties>
</file>